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70" r:id="rId4"/>
    <p:sldId id="272" r:id="rId5"/>
    <p:sldId id="296" r:id="rId6"/>
    <p:sldId id="297" r:id="rId7"/>
    <p:sldId id="298" r:id="rId8"/>
    <p:sldId id="299" r:id="rId9"/>
    <p:sldId id="300" r:id="rId10"/>
    <p:sldId id="274" r:id="rId11"/>
    <p:sldId id="271" r:id="rId12"/>
    <p:sldId id="275" r:id="rId13"/>
    <p:sldId id="280" r:id="rId14"/>
    <p:sldId id="281" r:id="rId15"/>
    <p:sldId id="282" r:id="rId16"/>
    <p:sldId id="283" r:id="rId17"/>
    <p:sldId id="286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69" r:id="rId30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5D"/>
    <a:srgbClr val="3B9162"/>
    <a:srgbClr val="BF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39" autoAdjust="0"/>
  </p:normalViewPr>
  <p:slideViewPr>
    <p:cSldViewPr snapToGrid="0" showGuides="1">
      <p:cViewPr varScale="1">
        <p:scale>
          <a:sx n="88" d="100"/>
          <a:sy n="88" d="100"/>
        </p:scale>
        <p:origin x="1464" y="84"/>
      </p:cViewPr>
      <p:guideLst>
        <p:guide orient="horz" pos="25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B325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4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2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4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95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6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2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0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7363"/>
            <a:ext cx="5486400" cy="35202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79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66B9-EC0F-48D1-8F95-7127A9502889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48F4-9979-4BDD-9E6E-0D3529C111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7644" y="6374106"/>
            <a:ext cx="22179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/>
              <a:t>HR Elements for HR Practitioners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5418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7F48F4-9979-4BDD-9E6E-0D3529C1119F}" type="slidenum">
              <a:rPr lang="en-US" sz="12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Line 2"/>
          <p:cNvSpPr>
            <a:spLocks noChangeShapeType="1"/>
          </p:cNvSpPr>
          <p:nvPr userDrawn="1"/>
        </p:nvSpPr>
        <p:spPr bwMode="auto">
          <a:xfrm>
            <a:off x="381000" y="1154875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21" descr="DCIPS_blue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28600"/>
            <a:ext cx="2133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42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cips.dtic.mil/training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7: </a:t>
            </a:r>
            <a:r>
              <a:rPr lang="en-US" dirty="0" smtClean="0"/>
              <a:t>Performance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Duration: 1 hour, 30 minutes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1475" y="6507331"/>
            <a:ext cx="8847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1341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Special Situations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Special Situations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793174"/>
            <a:ext cx="5247565" cy="44984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Employee starts new position &lt; 90 days from end of evaluation period </a:t>
            </a:r>
          </a:p>
          <a:p>
            <a:pPr lvl="0"/>
            <a:r>
              <a:rPr lang="en-US" dirty="0" smtClean="0"/>
              <a:t>Employee performs in a new position or under another Rating Official</a:t>
            </a:r>
          </a:p>
          <a:p>
            <a:pPr lvl="0"/>
            <a:r>
              <a:rPr lang="en-US" dirty="0" smtClean="0"/>
              <a:t>Employee is on a Joint Duty Assignment </a:t>
            </a:r>
          </a:p>
          <a:p>
            <a:pPr lvl="0"/>
            <a:r>
              <a:rPr lang="en-US" dirty="0" smtClean="0"/>
              <a:t>Employee has &lt; 90 days of civilian service</a:t>
            </a:r>
          </a:p>
          <a:p>
            <a:pPr lvl="0"/>
            <a:r>
              <a:rPr lang="en-US" dirty="0" smtClean="0"/>
              <a:t>Employee is on an extended absence</a:t>
            </a:r>
          </a:p>
          <a:p>
            <a:pPr lvl="0"/>
            <a:r>
              <a:rPr lang="en-US" dirty="0" smtClean="0"/>
              <a:t>Employee transfers to a new Component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t="11941" r="5208" b="4724"/>
          <a:stretch/>
        </p:blipFill>
        <p:spPr>
          <a:xfrm>
            <a:off x="6141493" y="2731246"/>
            <a:ext cx="2530500" cy="35434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6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51625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Value of Performance Objectives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601849" y="1970597"/>
            <a:ext cx="5247565" cy="433298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Aligns work with mission and organizational goals</a:t>
            </a:r>
          </a:p>
          <a:p>
            <a:pPr lvl="0"/>
            <a:r>
              <a:rPr lang="en-US" dirty="0" smtClean="0"/>
              <a:t>Communicates the major work to be accomplished</a:t>
            </a:r>
          </a:p>
          <a:p>
            <a:pPr lvl="0"/>
            <a:r>
              <a:rPr lang="en-US" dirty="0" smtClean="0"/>
              <a:t>Sets a baseline for </a:t>
            </a:r>
            <a:r>
              <a:rPr lang="en-US" dirty="0" smtClean="0"/>
              <a:t>successful performance</a:t>
            </a:r>
            <a:endParaRPr lang="en-US" dirty="0" smtClean="0"/>
          </a:p>
          <a:p>
            <a:pPr lvl="0"/>
            <a:r>
              <a:rPr lang="en-US" dirty="0" smtClean="0"/>
              <a:t>Helps to measure work</a:t>
            </a:r>
          </a:p>
          <a:p>
            <a:pPr lvl="0"/>
            <a:r>
              <a:rPr lang="en-US" dirty="0" smtClean="0"/>
              <a:t>Forms the basis for ratings</a:t>
            </a:r>
          </a:p>
          <a:p>
            <a:pPr lvl="0"/>
            <a:r>
              <a:rPr lang="en-US" dirty="0" smtClean="0"/>
              <a:t>Helps employees see how their performance contributes to organizational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Value of Performance Objectives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11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3" y="2118814"/>
            <a:ext cx="2359152" cy="3657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25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551924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Objectives Are: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What are Performance Objectives?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793174"/>
            <a:ext cx="5247565" cy="449844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Not task or position descriptions</a:t>
            </a:r>
          </a:p>
          <a:p>
            <a:r>
              <a:rPr lang="en-US" dirty="0"/>
              <a:t>Large-bucket items and not the small daily job tasks</a:t>
            </a:r>
          </a:p>
          <a:p>
            <a:pPr lvl="0"/>
            <a:r>
              <a:rPr lang="en-US" dirty="0" smtClean="0"/>
              <a:t>A description of a future situation</a:t>
            </a:r>
          </a:p>
          <a:p>
            <a:pPr lvl="0"/>
            <a:r>
              <a:rPr lang="en-US" dirty="0" smtClean="0"/>
              <a:t>Appropriate for the employee’s position and work level</a:t>
            </a:r>
          </a:p>
          <a:p>
            <a:pPr lvl="0"/>
            <a:r>
              <a:rPr lang="en-US" dirty="0" smtClean="0"/>
              <a:t>Written at the “Successful” level and evaluated against the standards </a:t>
            </a:r>
          </a:p>
          <a:p>
            <a:pPr lvl="0"/>
            <a:r>
              <a:rPr lang="en-US" dirty="0" smtClean="0"/>
              <a:t>Achievable within the evaluation period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3"/>
          <a:stretch/>
        </p:blipFill>
        <p:spPr>
          <a:xfrm>
            <a:off x="5918940" y="2429302"/>
            <a:ext cx="2753053" cy="383502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8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551924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of Performance Objectives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Use of Performance Objectives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13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29904" y="5191467"/>
            <a:ext cx="8099947" cy="104556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000" dirty="0"/>
              <a:t>Well-written performance objectives are critical to the success of DCIPS because they form the basis for performance conversations and </a:t>
            </a:r>
            <a:r>
              <a:rPr lang="en-US" sz="2000" dirty="0" smtClean="0"/>
              <a:t>decisions   </a:t>
            </a:r>
            <a:r>
              <a:rPr lang="en-US" sz="2000" dirty="0"/>
              <a:t>in every phase of the performance management </a:t>
            </a:r>
            <a:r>
              <a:rPr lang="en-US" sz="2000" dirty="0" smtClean="0"/>
              <a:t>process</a:t>
            </a:r>
            <a:endParaRPr lang="en-US" sz="2000" dirty="0"/>
          </a:p>
        </p:txBody>
      </p:sp>
      <p:pic>
        <p:nvPicPr>
          <p:cNvPr id="9" name="Picture 3" descr="\\172.31.11.23\Divisions\CTS\Unclassified Federal\Images\ODNI Performance Management\FFR\FFR45\DSC_02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5879" r="13961" b="16321"/>
          <a:stretch/>
        </p:blipFill>
        <p:spPr bwMode="auto">
          <a:xfrm>
            <a:off x="2127720" y="2057400"/>
            <a:ext cx="4888560" cy="287296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Cascading Performance Objectives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Cascading Performance Objectives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14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44613" y="2408642"/>
            <a:ext cx="6454775" cy="3382558"/>
            <a:chOff x="1165225" y="1870075"/>
            <a:chExt cx="6832600" cy="4100513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1165225" y="1870075"/>
              <a:ext cx="6832600" cy="376238"/>
            </a:xfrm>
            <a:prstGeom prst="rect">
              <a:avLst/>
            </a:prstGeom>
            <a:gradFill rotWithShape="1">
              <a:gsLst>
                <a:gs pos="0">
                  <a:srgbClr val="D2E8FF"/>
                </a:gs>
                <a:gs pos="100000">
                  <a:srgbClr val="99CC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1pPr>
              <a:lvl2pPr marL="742950" indent="-28575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2pPr>
              <a:lvl3pPr marL="11430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3pPr>
              <a:lvl4pPr marL="16002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4pPr>
              <a:lvl5pPr marL="20574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000066"/>
                  </a:solidFill>
                  <a:latin typeface="Tahoma" pitchFamily="34" charset="0"/>
                </a:rPr>
                <a:t>Defense </a:t>
              </a:r>
              <a:r>
                <a:rPr lang="en-US" sz="1600" dirty="0" smtClean="0">
                  <a:solidFill>
                    <a:srgbClr val="000066"/>
                  </a:solidFill>
                  <a:latin typeface="Tahoma" pitchFamily="34" charset="0"/>
                </a:rPr>
                <a:t>and National </a:t>
              </a:r>
              <a:r>
                <a:rPr lang="en-US" sz="1600" dirty="0">
                  <a:solidFill>
                    <a:srgbClr val="000066"/>
                  </a:solidFill>
                  <a:latin typeface="Tahoma" pitchFamily="34" charset="0"/>
                </a:rPr>
                <a:t>Intelligence </a:t>
              </a:r>
              <a:r>
                <a:rPr lang="en-US" sz="1600" dirty="0" smtClean="0">
                  <a:solidFill>
                    <a:srgbClr val="000066"/>
                  </a:solidFill>
                  <a:latin typeface="Tahoma" pitchFamily="34" charset="0"/>
                </a:rPr>
                <a:t>Goals</a:t>
              </a:r>
              <a:endParaRPr lang="en-US" sz="1600" dirty="0">
                <a:solidFill>
                  <a:srgbClr val="000066"/>
                </a:solidFill>
                <a:latin typeface="Tahoma" pitchFamily="34" charset="0"/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330450" y="2787650"/>
              <a:ext cx="4432300" cy="376238"/>
            </a:xfrm>
            <a:prstGeom prst="rect">
              <a:avLst/>
            </a:prstGeom>
            <a:gradFill rotWithShape="1">
              <a:gsLst>
                <a:gs pos="0">
                  <a:srgbClr val="D2E8FF"/>
                </a:gs>
                <a:gs pos="100000">
                  <a:srgbClr val="99CC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1pPr>
              <a:lvl2pPr marL="742950" indent="-28575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2pPr>
              <a:lvl3pPr marL="11430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3pPr>
              <a:lvl4pPr marL="16002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4pPr>
              <a:lvl5pPr marL="20574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66"/>
                  </a:solidFill>
                  <a:latin typeface="Tahoma" pitchFamily="34" charset="0"/>
                </a:rPr>
                <a:t>Component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597150" y="3702050"/>
              <a:ext cx="3898900" cy="376238"/>
            </a:xfrm>
            <a:prstGeom prst="rect">
              <a:avLst/>
            </a:prstGeom>
            <a:gradFill rotWithShape="1">
              <a:gsLst>
                <a:gs pos="0">
                  <a:srgbClr val="D2E8FF"/>
                </a:gs>
                <a:gs pos="100000">
                  <a:srgbClr val="99CC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1pPr>
              <a:lvl2pPr marL="742950" indent="-28575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2pPr>
              <a:lvl3pPr marL="11430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3pPr>
              <a:lvl4pPr marL="16002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4pPr>
              <a:lvl5pPr marL="20574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66"/>
                  </a:solidFill>
                  <a:latin typeface="Tahoma" pitchFamily="34" charset="0"/>
                </a:rPr>
                <a:t>Division</a:t>
              </a: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2844800" y="4654550"/>
              <a:ext cx="3403600" cy="376238"/>
            </a:xfrm>
            <a:prstGeom prst="rect">
              <a:avLst/>
            </a:prstGeom>
            <a:gradFill rotWithShape="1">
              <a:gsLst>
                <a:gs pos="0">
                  <a:srgbClr val="D2E8FF"/>
                </a:gs>
                <a:gs pos="100000">
                  <a:srgbClr val="99CC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1pPr>
              <a:lvl2pPr marL="742950" indent="-28575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2pPr>
              <a:lvl3pPr marL="11430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3pPr>
              <a:lvl4pPr marL="16002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4pPr>
              <a:lvl5pPr marL="20574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66"/>
                  </a:solidFill>
                  <a:latin typeface="Tahoma" pitchFamily="34" charset="0"/>
                </a:rPr>
                <a:t>Work Unit</a:t>
              </a: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2978150" y="5594350"/>
              <a:ext cx="3136900" cy="376238"/>
            </a:xfrm>
            <a:prstGeom prst="rect">
              <a:avLst/>
            </a:prstGeom>
            <a:gradFill rotWithShape="1">
              <a:gsLst>
                <a:gs pos="0">
                  <a:srgbClr val="D2E8FF"/>
                </a:gs>
                <a:gs pos="100000">
                  <a:srgbClr val="99CC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4" dir="t"/>
            </a:scene3d>
            <a:sp3d extrusionH="12430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1pPr>
              <a:lvl2pPr marL="742950" indent="-28575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2pPr>
              <a:lvl3pPr marL="11430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3pPr>
              <a:lvl4pPr marL="16002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4pPr>
              <a:lvl5pPr marL="2057400" indent="-228600" eaLnBrk="0" hangingPunct="0"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" charset="0"/>
                  <a:ea typeface="Geneva" pitchFamily="80" charset="-128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66"/>
                  </a:solidFill>
                  <a:latin typeface="Tahoma" pitchFamily="34" charset="0"/>
                </a:rPr>
                <a:t>Employee</a:t>
              </a: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4505325" y="2241550"/>
              <a:ext cx="12700" cy="3683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>
              <a:off x="4505325" y="3155950"/>
              <a:ext cx="12700" cy="3683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H="1">
              <a:off x="4505325" y="5022850"/>
              <a:ext cx="12700" cy="3683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flipH="1">
              <a:off x="4505325" y="4057650"/>
              <a:ext cx="12700" cy="3683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04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SMART Performance Objectives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SMART Performance Objectives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15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9496" y="2886996"/>
            <a:ext cx="1554480" cy="1371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Specific</a:t>
            </a:r>
            <a:endParaRPr lang="en-US" sz="2000" dirty="0"/>
          </a:p>
        </p:txBody>
      </p:sp>
      <p:sp>
        <p:nvSpPr>
          <p:cNvPr id="24" name="Rounded Rectangle 23"/>
          <p:cNvSpPr/>
          <p:nvPr/>
        </p:nvSpPr>
        <p:spPr>
          <a:xfrm>
            <a:off x="1969020" y="2886996"/>
            <a:ext cx="1554480" cy="1371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Measurable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3738544" y="2894314"/>
            <a:ext cx="1554480" cy="1371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Achievable</a:t>
            </a:r>
            <a:endParaRPr lang="en-US" sz="2000" dirty="0"/>
          </a:p>
        </p:txBody>
      </p:sp>
      <p:sp>
        <p:nvSpPr>
          <p:cNvPr id="26" name="Rounded Rectangle 25"/>
          <p:cNvSpPr/>
          <p:nvPr/>
        </p:nvSpPr>
        <p:spPr>
          <a:xfrm>
            <a:off x="5508068" y="2900197"/>
            <a:ext cx="1554480" cy="1371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Relevant</a:t>
            </a:r>
            <a:endParaRPr lang="en-US" sz="2000" dirty="0"/>
          </a:p>
        </p:txBody>
      </p:sp>
      <p:sp>
        <p:nvSpPr>
          <p:cNvPr id="27" name="Rounded Rectangle 26"/>
          <p:cNvSpPr/>
          <p:nvPr/>
        </p:nvSpPr>
        <p:spPr>
          <a:xfrm>
            <a:off x="7277590" y="2911916"/>
            <a:ext cx="1645920" cy="1371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Time-bound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82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Evaluating Performance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Evaluating Performance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16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3" y="1718724"/>
            <a:ext cx="33051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/>
              <a:t>The Evaluation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The Evaluation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5527344" y="4148919"/>
            <a:ext cx="3057099" cy="218517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000" dirty="0"/>
              <a:t>DCIPS evaluates performance based on </a:t>
            </a:r>
            <a:r>
              <a:rPr lang="en-US" sz="2000" b="1" dirty="0"/>
              <a:t>what</a:t>
            </a:r>
            <a:r>
              <a:rPr lang="en-US" sz="2000" dirty="0"/>
              <a:t> an employee accomplishes (performance objectives) as well as </a:t>
            </a:r>
            <a:r>
              <a:rPr lang="en-US" sz="2000" b="1" dirty="0" smtClean="0"/>
              <a:t>how</a:t>
            </a:r>
            <a:r>
              <a:rPr lang="en-US" sz="2000" dirty="0" smtClean="0"/>
              <a:t> it is accomplished </a:t>
            </a:r>
            <a:r>
              <a:rPr lang="en-US" sz="2000" dirty="0"/>
              <a:t>(performance elements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4" name="Picture 13" descr="DSC_0041.JPG"/>
          <p:cNvPicPr>
            <a:picLocks noChangeAspect="1"/>
          </p:cNvPicPr>
          <p:nvPr/>
        </p:nvPicPr>
        <p:blipFill rotWithShape="1">
          <a:blip r:embed="rId2" cstate="print"/>
          <a:srcRect l="6513"/>
          <a:stretch/>
        </p:blipFill>
        <p:spPr>
          <a:xfrm>
            <a:off x="246753" y="2387313"/>
            <a:ext cx="3192481" cy="2286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33" y="1764537"/>
            <a:ext cx="3276600" cy="21844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09" y="4352497"/>
            <a:ext cx="2971800" cy="19815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5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Rating Descriptors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Rating Descriptors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18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466503"/>
              </p:ext>
            </p:extLst>
          </p:nvPr>
        </p:nvGraphicFramePr>
        <p:xfrm>
          <a:off x="218364" y="1787856"/>
          <a:ext cx="8625385" cy="3925824"/>
        </p:xfrm>
        <a:graphic>
          <a:graphicData uri="http://schemas.openxmlformats.org/drawingml/2006/table">
            <a:tbl>
              <a:tblPr/>
              <a:tblGrid>
                <a:gridCol w="1799658"/>
                <a:gridCol w="3485823"/>
                <a:gridCol w="3339904"/>
              </a:tblGrid>
              <a:tr h="17695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Performance Objectives and Element Rating Descriptors – DCIPS Volume 2011, Table 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39" marR="35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95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General Standards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39" marR="35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Performance Rating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39" marR="35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Objectives Descriptors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39" marR="35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Element Descriptors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39" marR="353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92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SUCCESSFUL (3)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The employee achieved expected results on the assigned objective.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alibri"/>
                        </a:rPr>
                        <a:t>At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the summary level, the employee achieved expected or higher results overall and on most assigned objectives with an average rating within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Calibri"/>
                        </a:rPr>
                        <a:t>the “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Successful” range in Table 2.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The employee fully demonstrated effective, capable performance of key behaviors for the performance element.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Calibri"/>
                        </a:rPr>
                        <a:t>At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the summary level, the employee demonstrated effective, capable performance or higher on key behaviors on most performance elements with an average rating within the “Successful” range in Table 2.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39" marR="353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364" y="5745707"/>
            <a:ext cx="859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Note: This is sample of the Performance Objectives and Elements Rating Descriptors table.  Please refer to Reference Guide Tab </a:t>
            </a:r>
            <a:r>
              <a:rPr lang="en-US" sz="1600" i="1" dirty="0" smtClean="0"/>
              <a:t>11 </a:t>
            </a:r>
            <a:r>
              <a:rPr lang="en-US" sz="1600" i="1" dirty="0" smtClean="0"/>
              <a:t>for the complete table.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573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Sample of the IC Performance Standards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IC Performance Standards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19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542326"/>
              </p:ext>
            </p:extLst>
          </p:nvPr>
        </p:nvGraphicFramePr>
        <p:xfrm>
          <a:off x="218365" y="1760561"/>
          <a:ext cx="8666328" cy="4385097"/>
        </p:xfrm>
        <a:graphic>
          <a:graphicData uri="http://schemas.openxmlformats.org/drawingml/2006/table">
            <a:tbl>
              <a:tblPr/>
              <a:tblGrid>
                <a:gridCol w="3943042"/>
                <a:gridCol w="527897"/>
                <a:gridCol w="4195389"/>
              </a:tblGrid>
              <a:tr h="36849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Entry/Developmental Employees in Professional Work Category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01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Accountability for Results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Successful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 pitchFamily="8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Outstanding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407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Accepts responsibility for own actions, whether or not they are successful.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Adheres to schedules and, with guidance, organizes and prioritizes own tasks to complete assignments in a timely and effective manner, making adjustments as needed.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 pitchFamily="8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With guidance, gains a basic understanding of available resources and the process for acquiring the resources needed to accomplish own work; uses time and resources in an efficient manner.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Takes action to achieve meaningful results in support of organizational goals and objectives.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Geneva" pitchFamily="80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Proactively takes responsibility for own actions, even when faced with challenges or criticism.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Puts forth effort to overcome obstacles and accomplish assignments; takes appropriate initiative to make adjustments to plans, goals, and priorities to meet deadlines.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Takes initiative to expand knowledge of available resources and the process for acquiring them; makes meaningful suggestions for increasing efficiency in the use of resources.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eneva" pitchFamily="80" charset="-128"/>
                        </a:rPr>
                        <a:t>Consistently takes action to achieve outcomes and results that are superior in quality, quantity, and/or impact to what would ordinarily be expected at this level.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1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6992"/>
            <a:ext cx="8229600" cy="4525963"/>
          </a:xfrm>
        </p:spPr>
        <p:txBody>
          <a:bodyPr/>
          <a:lstStyle/>
          <a:p>
            <a:r>
              <a:rPr lang="en-US" sz="2400" dirty="0" smtClean="0"/>
              <a:t>Topic 1 – Performance Culture</a:t>
            </a:r>
          </a:p>
          <a:p>
            <a:r>
              <a:rPr lang="en-US" sz="2400" dirty="0" smtClean="0"/>
              <a:t>Topic 2 </a:t>
            </a:r>
            <a:r>
              <a:rPr lang="en-US" sz="2400" dirty="0"/>
              <a:t>– </a:t>
            </a:r>
            <a:r>
              <a:rPr lang="en-US" sz="2400" dirty="0" smtClean="0"/>
              <a:t>Key Roles</a:t>
            </a:r>
          </a:p>
          <a:p>
            <a:r>
              <a:rPr lang="en-US" sz="2400" dirty="0" smtClean="0"/>
              <a:t>Topic 3 – Performance Management Process</a:t>
            </a:r>
          </a:p>
          <a:p>
            <a:r>
              <a:rPr lang="en-US" sz="2400" dirty="0" smtClean="0"/>
              <a:t>Topic 4 – Exploring Performance Objectives</a:t>
            </a:r>
          </a:p>
          <a:p>
            <a:r>
              <a:rPr lang="en-US" sz="2400" dirty="0" smtClean="0"/>
              <a:t>Topic 5 </a:t>
            </a:r>
            <a:r>
              <a:rPr lang="en-US" sz="2400" dirty="0"/>
              <a:t>–</a:t>
            </a:r>
            <a:r>
              <a:rPr lang="en-US" sz="2400" dirty="0" smtClean="0"/>
              <a:t> How Performance is Evaluated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0806" y="215681"/>
            <a:ext cx="463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Lesson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7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Topics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5227" y="6507331"/>
            <a:ext cx="8610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7200" y="1091847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Lesson </a:t>
            </a:r>
            <a:r>
              <a:rPr lang="en-US" b="1" dirty="0" smtClean="0"/>
              <a:t>7 </a:t>
            </a:r>
            <a:r>
              <a:rPr lang="en-US" b="1" dirty="0" smtClean="0"/>
              <a:t>Topics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23" y="4487214"/>
            <a:ext cx="2761517" cy="185802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5468773"/>
            <a:ext cx="4958686" cy="68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Additional performance management training can be found at </a:t>
            </a:r>
            <a:r>
              <a:rPr lang="en-US" sz="1800" u="sng" dirty="0">
                <a:hlinkClick r:id="rId3"/>
              </a:rPr>
              <a:t>http://dcips.dtic.mil/training.html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710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Evaluating Performance Objectives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Evaluating Performance Objectives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20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793174"/>
            <a:ext cx="5247565" cy="44984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Two-Step Rating Process:</a:t>
            </a:r>
          </a:p>
          <a:p>
            <a:pPr marL="0" indent="0">
              <a:buNone/>
            </a:pPr>
            <a:endParaRPr lang="en-US" sz="500" dirty="0" smtClean="0"/>
          </a:p>
          <a:p>
            <a:pPr lvl="0"/>
            <a:r>
              <a:rPr lang="en-US" dirty="0" smtClean="0"/>
              <a:t>Step 1 - </a:t>
            </a:r>
            <a:r>
              <a:rPr lang="en-US" dirty="0"/>
              <a:t>Rating Official reviews the general standards, the performance plan, and the self-report of accomplishments to determine the rating for each performance </a:t>
            </a:r>
            <a:r>
              <a:rPr lang="en-US" dirty="0" smtClean="0"/>
              <a:t>objective</a:t>
            </a:r>
          </a:p>
          <a:p>
            <a:pPr marL="0" lvl="0" indent="0">
              <a:buNone/>
            </a:pPr>
            <a:endParaRPr lang="en-US" sz="500" dirty="0" smtClean="0"/>
          </a:p>
          <a:p>
            <a:pPr lvl="0"/>
            <a:r>
              <a:rPr lang="en-US" dirty="0" smtClean="0"/>
              <a:t>Step 2 - </a:t>
            </a:r>
            <a:r>
              <a:rPr lang="en-US" dirty="0"/>
              <a:t>Rating Official uses the </a:t>
            </a:r>
            <a:r>
              <a:rPr lang="en-US" dirty="0" smtClean="0"/>
              <a:t>Component’s automated performance evaluation tool </a:t>
            </a:r>
            <a:r>
              <a:rPr lang="en-US" dirty="0"/>
              <a:t>to calculate the average for all individual performance objective ratings.  The </a:t>
            </a:r>
            <a:r>
              <a:rPr lang="en-US" dirty="0" smtClean="0"/>
              <a:t>tool </a:t>
            </a:r>
            <a:r>
              <a:rPr lang="en-US" dirty="0"/>
              <a:t>then multiplies that average by 60</a:t>
            </a:r>
            <a:r>
              <a:rPr lang="en-US" dirty="0" smtClean="0"/>
              <a:t>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b="6866"/>
          <a:stretch/>
        </p:blipFill>
        <p:spPr>
          <a:xfrm>
            <a:off x="5916304" y="2423697"/>
            <a:ext cx="2906257" cy="378603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4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Elements Are: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What are Performance Elements?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21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3601849" y="1970597"/>
            <a:ext cx="5247565" cy="433298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Attributes of job performance that are significant to the accomplishment of performance objectives</a:t>
            </a:r>
          </a:p>
          <a:p>
            <a:pPr lvl="0"/>
            <a:r>
              <a:rPr lang="en-US" dirty="0" smtClean="0"/>
              <a:t>Description of </a:t>
            </a:r>
            <a:r>
              <a:rPr lang="en-US" dirty="0"/>
              <a:t>the manner in which the performance objectives and all of the employee’s work results were </a:t>
            </a:r>
            <a:r>
              <a:rPr lang="en-US" dirty="0" smtClean="0"/>
              <a:t>achieved (the </a:t>
            </a:r>
            <a:r>
              <a:rPr lang="en-US" dirty="0"/>
              <a:t>“</a:t>
            </a:r>
            <a:r>
              <a:rPr lang="en-US" i="1" dirty="0"/>
              <a:t>how</a:t>
            </a:r>
            <a:r>
              <a:rPr lang="en-US" dirty="0" smtClean="0"/>
              <a:t>”)</a:t>
            </a:r>
          </a:p>
          <a:p>
            <a:pPr lvl="0"/>
            <a:r>
              <a:rPr lang="en-US" dirty="0" smtClean="0"/>
              <a:t>Standardized throughout the Intelligence Community</a:t>
            </a:r>
          </a:p>
          <a:p>
            <a:pPr lvl="0"/>
            <a:r>
              <a:rPr lang="en-US" dirty="0" smtClean="0"/>
              <a:t>Rated separately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/>
          <a:stretch/>
        </p:blipFill>
        <p:spPr>
          <a:xfrm>
            <a:off x="400636" y="2115402"/>
            <a:ext cx="2719707" cy="348700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9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Performance Elements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The Performance Elements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41482"/>
              </p:ext>
            </p:extLst>
          </p:nvPr>
        </p:nvGraphicFramePr>
        <p:xfrm>
          <a:off x="736979" y="1888589"/>
          <a:ext cx="7670042" cy="3442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4770"/>
                <a:gridCol w="4135272"/>
              </a:tblGrid>
              <a:tr h="46140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Employees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Managers/Supervisors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422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Accountability for Results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Accountability for Results</a:t>
                      </a:r>
                      <a:endParaRPr lang="en-US" sz="2000" b="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14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Communication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Communication</a:t>
                      </a:r>
                      <a:endParaRPr lang="en-US" sz="2000" b="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422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Critical Thinking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Critical Thinking</a:t>
                      </a:r>
                      <a:endParaRPr lang="en-US" sz="2000" b="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422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Engagement and Collaboration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Engagement and Collaboration</a:t>
                      </a:r>
                      <a:endParaRPr lang="en-US" sz="2000" b="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419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Personal Leadership and Integrity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dirty="0" smtClean="0">
                          <a:effectLst/>
                        </a:rPr>
                        <a:t>Leadership and Integrity</a:t>
                      </a:r>
                      <a:endParaRPr lang="en-US" sz="2000" b="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4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Technical Expertise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Managerial Proficiency</a:t>
                      </a:r>
                      <a:endParaRPr lang="en-US" sz="2000" b="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2386" y="5445456"/>
            <a:ext cx="7880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The four elements inside the yellow box are the same for employees and managers/supervisors; the remaining two elements in each column are specific as to whether </a:t>
            </a:r>
            <a:r>
              <a:rPr lang="en-US" sz="1600" dirty="0" smtClean="0"/>
              <a:t>an individual is an </a:t>
            </a:r>
            <a:r>
              <a:rPr lang="en-US" sz="1600" dirty="0"/>
              <a:t>employee or manager/supervisor. </a:t>
            </a:r>
          </a:p>
        </p:txBody>
      </p:sp>
    </p:spTree>
    <p:extLst>
      <p:ext uri="{BB962C8B-B14F-4D97-AF65-F5344CB8AC3E}">
        <p14:creationId xmlns:p14="http://schemas.microsoft.com/office/powerpoint/2010/main" val="4763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Evaluating Performance Elements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Evaluating Performance Elements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23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793174"/>
            <a:ext cx="5247565" cy="44984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Two-Step Rating Process:</a:t>
            </a:r>
          </a:p>
          <a:p>
            <a:pPr marL="0" indent="0">
              <a:buNone/>
            </a:pPr>
            <a:endParaRPr lang="en-US" sz="500" dirty="0" smtClean="0"/>
          </a:p>
          <a:p>
            <a:pPr lvl="0"/>
            <a:r>
              <a:rPr lang="en-US" dirty="0" smtClean="0"/>
              <a:t>Step 1 - </a:t>
            </a:r>
            <a:r>
              <a:rPr lang="en-US" dirty="0"/>
              <a:t>Rating Official reviews the general standards, the performance plan, and the self-report of accomplishments to determine the rating for each performance </a:t>
            </a:r>
            <a:r>
              <a:rPr lang="en-US" dirty="0" smtClean="0"/>
              <a:t>element</a:t>
            </a:r>
          </a:p>
          <a:p>
            <a:pPr marL="0" lvl="0" indent="0">
              <a:buNone/>
            </a:pPr>
            <a:endParaRPr lang="en-US" sz="500" dirty="0" smtClean="0"/>
          </a:p>
          <a:p>
            <a:pPr lvl="0"/>
            <a:r>
              <a:rPr lang="en-US" dirty="0" smtClean="0"/>
              <a:t>Step 2 - </a:t>
            </a:r>
            <a:r>
              <a:rPr lang="en-US" dirty="0"/>
              <a:t>Rating Official uses the </a:t>
            </a:r>
            <a:r>
              <a:rPr lang="en-US" dirty="0" smtClean="0"/>
              <a:t>Component’s automated performance evaluation tool </a:t>
            </a:r>
            <a:r>
              <a:rPr lang="en-US" dirty="0"/>
              <a:t>to calculate the average for all individual performance </a:t>
            </a:r>
            <a:r>
              <a:rPr lang="en-US" dirty="0" smtClean="0"/>
              <a:t>element ratings. The tool </a:t>
            </a:r>
            <a:r>
              <a:rPr lang="en-US" dirty="0"/>
              <a:t>then multiplies that average by </a:t>
            </a:r>
            <a:r>
              <a:rPr lang="en-US" dirty="0" smtClean="0"/>
              <a:t>40%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b="6866"/>
          <a:stretch/>
        </p:blipFill>
        <p:spPr>
          <a:xfrm>
            <a:off x="5916304" y="2423697"/>
            <a:ext cx="2906257" cy="378603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4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Evaluating Performance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Evaluating Performance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24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7964" y="4817660"/>
            <a:ext cx="2960787" cy="1716305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3" y="1718724"/>
            <a:ext cx="33051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Evaluating Performance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Evaluating Performance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25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3" y="1718724"/>
            <a:ext cx="33051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Evaluating Performance Exercise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3009" y="215681"/>
            <a:ext cx="552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Evaluating Performance Exercise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26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88246"/>
              </p:ext>
            </p:extLst>
          </p:nvPr>
        </p:nvGraphicFramePr>
        <p:xfrm>
          <a:off x="457200" y="1774209"/>
          <a:ext cx="8229600" cy="43932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7621"/>
                <a:gridCol w="1840139"/>
                <a:gridCol w="2714122"/>
                <a:gridCol w="1767718"/>
              </a:tblGrid>
              <a:tr h="8543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Performance Objective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Performance Objective Rating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Performance Elements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Performance Element Rating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Accountability for results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Communication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Critical thinking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Engagement and collaboration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Managerial proficiency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Final: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Final Performance Evaluation of Record = ?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647665" y="5213445"/>
            <a:ext cx="1296538" cy="51861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26405" y="5215720"/>
            <a:ext cx="1296538" cy="51861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66598" y="5704764"/>
            <a:ext cx="955343" cy="51861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Answers: Evaluating Performance Exercise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84395" y="215681"/>
            <a:ext cx="6040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Answers:</a:t>
            </a:r>
            <a:endParaRPr lang="en-US" sz="2200" b="1" dirty="0">
              <a:solidFill>
                <a:schemeClr val="tx2">
                  <a:lumMod val="50000"/>
                </a:schemeClr>
              </a:solidFill>
              <a:latin typeface="Myriad Pro" pitchFamily="34" charset="0"/>
            </a:endParaRPr>
          </a:p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Evaluating Performance Exercise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05559"/>
              </p:ext>
            </p:extLst>
          </p:nvPr>
        </p:nvGraphicFramePr>
        <p:xfrm>
          <a:off x="457200" y="1774209"/>
          <a:ext cx="8229600" cy="43932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7621"/>
                <a:gridCol w="1840139"/>
                <a:gridCol w="2714122"/>
                <a:gridCol w="1767718"/>
              </a:tblGrid>
              <a:tr h="85435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Performance Objective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Performance Objective Rating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Performance Elements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Performance Element Rating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Accountability for results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Communication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Critical thinking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Engagement and collaboration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Managerial proficiency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Final: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3.0 x 60% = 1.8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3.3 x 40% = 1.3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17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Final Performance Evaluation of Record =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3.1 =  3 = “Successful” 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600"/>
                        </a:spcBef>
                        <a:spcAft>
                          <a:spcPts val="12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7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733439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Reconsideration Process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84395" y="215681"/>
            <a:ext cx="6040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Reconsideration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28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793174"/>
            <a:ext cx="5247565" cy="449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reconsideration processes are available to DCIPS employees:</a:t>
            </a:r>
          </a:p>
          <a:p>
            <a:pPr marL="0" indent="0">
              <a:buNone/>
            </a:pPr>
            <a:endParaRPr lang="en-US" sz="500" dirty="0" smtClean="0"/>
          </a:p>
          <a:p>
            <a:pPr lvl="0"/>
            <a:r>
              <a:rPr lang="en-US" dirty="0" smtClean="0"/>
              <a:t>Informal </a:t>
            </a:r>
            <a:r>
              <a:rPr lang="en-US" dirty="0" smtClean="0"/>
              <a:t>Reconsideration</a:t>
            </a:r>
            <a:endParaRPr lang="en-US" dirty="0" smtClean="0"/>
          </a:p>
          <a:p>
            <a:pPr marL="0" lvl="0" indent="0">
              <a:buNone/>
            </a:pPr>
            <a:endParaRPr lang="en-US" sz="500" dirty="0" smtClean="0"/>
          </a:p>
          <a:p>
            <a:pPr lvl="0"/>
            <a:r>
              <a:rPr lang="en-US" dirty="0" smtClean="0"/>
              <a:t>Formal </a:t>
            </a:r>
            <a:r>
              <a:rPr lang="en-US" dirty="0" smtClean="0"/>
              <a:t>Reconsideration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49" y="3162323"/>
            <a:ext cx="3903259" cy="316164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4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0806" y="215681"/>
            <a:ext cx="463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Lesson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7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1661" y="6507331"/>
            <a:ext cx="7546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3- 2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0618" y="108232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Lesson </a:t>
            </a:r>
            <a:r>
              <a:rPr lang="en-US" b="1" dirty="0" smtClean="0"/>
              <a:t>7 </a:t>
            </a:r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98971" y="6507331"/>
            <a:ext cx="10272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29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23" y="4487214"/>
            <a:ext cx="2761517" cy="185802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8469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Topic 1 – Performance Culture</a:t>
            </a:r>
          </a:p>
          <a:p>
            <a:r>
              <a:rPr lang="en-US" sz="2400" smtClean="0"/>
              <a:t>Topic 2 – Key Roles</a:t>
            </a:r>
          </a:p>
          <a:p>
            <a:r>
              <a:rPr lang="en-US" sz="2400" smtClean="0"/>
              <a:t>Topic 3 – Performance Management Process</a:t>
            </a:r>
          </a:p>
          <a:p>
            <a:r>
              <a:rPr lang="en-US" sz="2400" smtClean="0"/>
              <a:t>Topic 4 – Exploring Performance Objectives</a:t>
            </a:r>
          </a:p>
          <a:p>
            <a:r>
              <a:rPr lang="en-US" sz="2400" smtClean="0"/>
              <a:t>Topic 5 – How Performance is Evaluated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688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516255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Culture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4574" y="1896652"/>
            <a:ext cx="8437419" cy="783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With </a:t>
            </a:r>
            <a:r>
              <a:rPr lang="en-US" sz="2000" dirty="0"/>
              <a:t>the intention of producing remarkable </a:t>
            </a:r>
            <a:r>
              <a:rPr lang="en-US" sz="2000" dirty="0" smtClean="0"/>
              <a:t>results, the Defense Intelligence </a:t>
            </a:r>
            <a:r>
              <a:rPr lang="en-US" sz="2000" dirty="0"/>
              <a:t>performance culture </a:t>
            </a:r>
            <a:r>
              <a:rPr lang="en-US" sz="2000" dirty="0" smtClean="0"/>
              <a:t>embraces: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Performance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2" y="3120881"/>
            <a:ext cx="1611918" cy="19853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40" y="3239634"/>
            <a:ext cx="2889153" cy="19842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" r="5208" b="8225"/>
          <a:stretch/>
        </p:blipFill>
        <p:spPr>
          <a:xfrm>
            <a:off x="3319153" y="3239634"/>
            <a:ext cx="1414798" cy="19842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674854" y="5431163"/>
            <a:ext cx="1534849" cy="478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Innovation</a:t>
            </a:r>
            <a:endParaRPr lang="en-US" sz="2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2"/>
          </p:nvPr>
        </p:nvSpPr>
        <p:spPr>
          <a:xfrm>
            <a:off x="3259127" y="5452935"/>
            <a:ext cx="1534849" cy="4784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000" dirty="0" smtClean="0"/>
              <a:t>Collaboration</a:t>
            </a:r>
            <a:endParaRPr lang="en-US" sz="20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6343661" y="5439080"/>
            <a:ext cx="1534849" cy="478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Teamwork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18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1341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Performance Management Roles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Key Roles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303907" y="5105124"/>
            <a:ext cx="1534849" cy="478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Employee</a:t>
            </a:r>
            <a:endParaRPr lang="en-US" sz="2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2"/>
          </p:nvPr>
        </p:nvSpPr>
        <p:spPr>
          <a:xfrm>
            <a:off x="2457348" y="5105124"/>
            <a:ext cx="1693077" cy="478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Rating Official</a:t>
            </a:r>
            <a:endParaRPr lang="en-US" sz="20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7125269" y="5105124"/>
            <a:ext cx="1534849" cy="478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PM PRA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55" b="100000" l="24182" r="100000">
                        <a14:foregroundMark x1="53727" y1="46848" x2="53727" y2="46848"/>
                        <a14:foregroundMark x1="44545" y1="45576" x2="44545" y2="45576"/>
                        <a14:foregroundMark x1="40182" y1="54606" x2="40182" y2="5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38" t="11111"/>
          <a:stretch/>
        </p:blipFill>
        <p:spPr>
          <a:xfrm>
            <a:off x="434128" y="2526269"/>
            <a:ext cx="1404628" cy="24719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41" b="99697" l="4000" r="96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" t="17030" r="4412"/>
          <a:stretch/>
        </p:blipFill>
        <p:spPr>
          <a:xfrm>
            <a:off x="2457348" y="2529367"/>
            <a:ext cx="1799955" cy="24688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" b="100000" l="43935" r="91958">
                        <a14:foregroundMark x1="70922" y1="44369" x2="70922" y2="44369"/>
                        <a14:foregroundMark x1="64970" y1="44846" x2="64970" y2="44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69" r="8178"/>
          <a:stretch/>
        </p:blipFill>
        <p:spPr>
          <a:xfrm>
            <a:off x="4744304" y="2529367"/>
            <a:ext cx="1775247" cy="24688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73" b="96483" l="4762" r="91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5" t="5423" r="7058"/>
          <a:stretch/>
        </p:blipFill>
        <p:spPr>
          <a:xfrm>
            <a:off x="7113318" y="2636244"/>
            <a:ext cx="1594300" cy="246888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sz="half" idx="2"/>
          </p:nvPr>
        </p:nvSpPr>
        <p:spPr>
          <a:xfrm>
            <a:off x="4661178" y="5105124"/>
            <a:ext cx="2072131" cy="478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Reviewing Official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00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1341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Management Process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Performance Management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Picture 20" descr="Overall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818" y="1931431"/>
            <a:ext cx="4190364" cy="42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1341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Management Process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Performance Management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Plan[1]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160" y="1858220"/>
            <a:ext cx="4297680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1341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Management Process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Performance Management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Develop_and_Monitor[2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659" y="1897558"/>
            <a:ext cx="4297680" cy="418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1341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Management Process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Performance Management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Rate[1]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160" y="2035644"/>
            <a:ext cx="4297680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5775" y="982663"/>
            <a:ext cx="61341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Performance Management Process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15681"/>
            <a:ext cx="5010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Myriad Pro" pitchFamily="34" charset="0"/>
              </a:rPr>
              <a:t>Performance Management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7725" y="6507331"/>
            <a:ext cx="908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Slide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7-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63" y="6533965"/>
            <a:ext cx="2024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Performance Management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Reward[1]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160" y="1967404"/>
            <a:ext cx="4297680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1167</Words>
  <Application>Microsoft Office PowerPoint</Application>
  <PresentationFormat>On-screen Show (4:3)</PresentationFormat>
  <Paragraphs>298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Garamond</vt:lpstr>
      <vt:lpstr>Geneva</vt:lpstr>
      <vt:lpstr>Myriad Pro</vt:lpstr>
      <vt:lpstr>Tahoma</vt:lpstr>
      <vt:lpstr>Times New Roman</vt:lpstr>
      <vt:lpstr>Office Theme</vt:lpstr>
      <vt:lpstr>Lesson 7: Performance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cmilas</dc:creator>
  <cp:lastModifiedBy>Holtmann, Cara</cp:lastModifiedBy>
  <cp:revision>134</cp:revision>
  <dcterms:created xsi:type="dcterms:W3CDTF">2011-10-04T13:06:12Z</dcterms:created>
  <dcterms:modified xsi:type="dcterms:W3CDTF">2015-11-24T21:20:28Z</dcterms:modified>
</cp:coreProperties>
</file>